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1"/>
  </p:sldMasterIdLst>
  <p:notesMasterIdLst>
    <p:notesMasterId r:id="rId3"/>
  </p:notesMasterIdLst>
  <p:handoutMasterIdLst>
    <p:handoutMasterId r:id="rId4"/>
  </p:handoutMasterIdLst>
  <p:sldIdLst>
    <p:sldId id="283" r:id="rId2"/>
  </p:sldIdLst>
  <p:sldSz cx="9906000" cy="6858000" type="A4"/>
  <p:notesSz cx="6807200" cy="9939338"/>
  <p:embeddedFontLst>
    <p:embeddedFont>
      <p:font typeface="맑은 고딕" panose="020B0503020000020004" pitchFamily="34" charset="-127"/>
      <p:regular r:id="rId5"/>
      <p:bold r:id="rId6"/>
    </p:embeddedFont>
    <p:embeddedFont>
      <p:font typeface="Mangal" panose="02040503050203030202" pitchFamily="18" charset="0"/>
      <p:regular r:id="rId7"/>
      <p:bold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pos="3120" userDrawn="1">
          <p15:clr>
            <a:srgbClr val="A4A3A4"/>
          </p15:clr>
        </p15:guide>
        <p15:guide id="4" pos="126" userDrawn="1">
          <p15:clr>
            <a:srgbClr val="A4A3A4"/>
          </p15:clr>
        </p15:guide>
        <p15:guide id="5" pos="6114" userDrawn="1">
          <p15:clr>
            <a:srgbClr val="A4A3A4"/>
          </p15:clr>
        </p15:guide>
        <p15:guide id="6" pos="3211">
          <p15:clr>
            <a:srgbClr val="A4A3A4"/>
          </p15:clr>
        </p15:guide>
        <p15:guide id="7" pos="3029">
          <p15:clr>
            <a:srgbClr val="A4A3A4"/>
          </p15:clr>
        </p15:guide>
        <p15:guide id="8">
          <p15:clr>
            <a:srgbClr val="A4A3A4"/>
          </p15:clr>
        </p15:guide>
        <p15:guide id="9" orient="horz" pos="4110">
          <p15:clr>
            <a:srgbClr val="A4A3A4"/>
          </p15:clr>
        </p15:guide>
        <p15:guide id="10" orient="horz" pos="391" userDrawn="1">
          <p15:clr>
            <a:srgbClr val="A4A3A4"/>
          </p15:clr>
        </p15:guide>
        <p15:guide id="12" orient="horz" pos="1706" userDrawn="1">
          <p15:clr>
            <a:srgbClr val="A4A3A4"/>
          </p15:clr>
        </p15:guide>
        <p15:guide id="14" pos="1532">
          <p15:clr>
            <a:srgbClr val="A4A3A4"/>
          </p15:clr>
        </p15:guide>
        <p15:guide id="15" pos="22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edu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F23"/>
    <a:srgbClr val="8FA02C"/>
    <a:srgbClr val="79923A"/>
    <a:srgbClr val="649B3F"/>
    <a:srgbClr val="002496"/>
    <a:srgbClr val="0033CC"/>
    <a:srgbClr val="DE0000"/>
    <a:srgbClr val="EAEAEA"/>
    <a:srgbClr val="12203A"/>
    <a:srgbClr val="CE4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3" autoAdjust="0"/>
    <p:restoredTop sz="87077" autoAdjust="0"/>
  </p:normalViewPr>
  <p:slideViewPr>
    <p:cSldViewPr>
      <p:cViewPr varScale="1">
        <p:scale>
          <a:sx n="128" d="100"/>
          <a:sy n="128" d="100"/>
        </p:scale>
        <p:origin x="1720" y="176"/>
      </p:cViewPr>
      <p:guideLst>
        <p:guide orient="horz" pos="4247"/>
        <p:guide orient="horz" pos="572"/>
        <p:guide pos="3120"/>
        <p:guide pos="126"/>
        <p:guide pos="6114"/>
        <p:guide pos="3211"/>
        <p:guide pos="3029"/>
        <p:guide/>
        <p:guide orient="horz" pos="4110"/>
        <p:guide orient="horz" pos="391"/>
        <p:guide orient="horz" pos="1706"/>
        <p:guide pos="1532"/>
        <p:guide pos="22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26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A555-BC4D-4030-ADCB-DD59984859EF}" type="datetimeFigureOut">
              <a:rPr lang="ko-KR" altLang="en-US" smtClean="0"/>
              <a:pPr/>
              <a:t>2021. 8. 23.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8FD3-1285-4DF2-9315-A907316544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72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4B88-2078-4C5C-B2E1-29E9F16E7FE9}" type="datetimeFigureOut">
              <a:rPr lang="ko-KR" altLang="en-US" smtClean="0"/>
              <a:pPr/>
              <a:t>2021. 8. 23.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93A5-6756-4B0C-AB8C-3F9229FA8C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96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273052" y="210411"/>
            <a:ext cx="8043636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2C3D6E"/>
              </a:contourClr>
            </a:sp3d>
          </a:bodyPr>
          <a:lstStyle>
            <a:lvl1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lang="ko-KR" altLang="en-US" sz="2100" b="1" kern="1200" spc="-60" baseline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3215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3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/>
          <p:cNvSpPr/>
          <p:nvPr/>
        </p:nvSpPr>
        <p:spPr>
          <a:xfrm>
            <a:off x="477866" y="5116712"/>
            <a:ext cx="4403126" cy="291936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  <a:lumMod val="0"/>
                  <a:lumOff val="100000"/>
                </a:schemeClr>
              </a:gs>
              <a:gs pos="17000">
                <a:schemeClr val="accent6">
                  <a:lumMod val="60000"/>
                  <a:lumOff val="40000"/>
                </a:schemeClr>
              </a:gs>
              <a:gs pos="34000">
                <a:schemeClr val="accent6">
                  <a:lumMod val="75000"/>
                </a:schemeClr>
              </a:gs>
              <a:gs pos="67000">
                <a:schemeClr val="accent6">
                  <a:lumMod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강사 정보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5241032" y="1151888"/>
            <a:ext cx="4187102" cy="277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  <a:lumMod val="0"/>
                  <a:lumOff val="100000"/>
                </a:schemeClr>
              </a:gs>
              <a:gs pos="17000">
                <a:schemeClr val="accent6">
                  <a:lumMod val="60000"/>
                  <a:lumOff val="40000"/>
                </a:schemeClr>
              </a:gs>
              <a:gs pos="34000">
                <a:schemeClr val="accent6">
                  <a:lumMod val="75000"/>
                </a:schemeClr>
              </a:gs>
              <a:gs pos="67000">
                <a:schemeClr val="accent6">
                  <a:lumMod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과정의 특징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5241032" y="3508147"/>
            <a:ext cx="4187102" cy="277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  <a:lumMod val="0"/>
                  <a:lumOff val="100000"/>
                </a:schemeClr>
              </a:gs>
              <a:gs pos="17000">
                <a:schemeClr val="accent6">
                  <a:lumMod val="60000"/>
                  <a:lumOff val="40000"/>
                </a:schemeClr>
              </a:gs>
              <a:gs pos="34000">
                <a:schemeClr val="accent6">
                  <a:lumMod val="75000"/>
                </a:schemeClr>
              </a:gs>
              <a:gs pos="67000">
                <a:schemeClr val="accent6">
                  <a:lumMod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학습목차</a:t>
            </a: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371"/>
              </p:ext>
            </p:extLst>
          </p:nvPr>
        </p:nvGraphicFramePr>
        <p:xfrm>
          <a:off x="488504" y="1415543"/>
          <a:ext cx="4392488" cy="36767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48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200" marB="720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과정분류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경영전략 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0" lang="ko-KR" alt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산업공통</a:t>
                      </a:r>
                      <a:endParaRPr kumimoji="0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개발연도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2021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년 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교육비</a:t>
                      </a:r>
                      <a:endParaRPr kumimoji="0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교재포함</a:t>
                      </a: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60,000</a:t>
                      </a: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고용보험</a:t>
                      </a:r>
                      <a:br>
                        <a:rPr kumimoji="0" lang="en-US" altLang="ko-KR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환급여부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고용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4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비고용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학습차시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kumimoji="0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차시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교육시간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학습대상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전략을 도입하거나 강화하려는 회사의 임직원</a:t>
                      </a:r>
                      <a:endParaRPr kumimoji="0" lang="en-US" altLang="ko-KR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ESG. CSR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담당팀원</a:t>
                      </a:r>
                      <a:endParaRPr kumimoji="0" lang="en-US" altLang="ko-KR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투자에 관심이 많은 개인투자자</a:t>
                      </a:r>
                      <a:endParaRPr kumimoji="0" lang="en-US" altLang="ko-KR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학습목표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 역사와 동향 및 개념 이해하여 설명할 수 있다</a:t>
                      </a:r>
                      <a:endParaRPr kumimoji="0" lang="en-US" altLang="ko-KR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투자자의 </a:t>
                      </a: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 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관련 요구 이해하고 설명할 수 있다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중요한 </a:t>
                      </a: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 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요소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평가기준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 판단하여 열거할 수 있다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평가방법에 대해 이해하고 각 </a:t>
                      </a:r>
                      <a:r>
                        <a:rPr kumimoji="0" lang="ko-KR" alt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모델별로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적용할 수 있다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 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중심 경영의 </a:t>
                      </a:r>
                      <a:r>
                        <a:rPr kumimoji="0" lang="ko-KR" alt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모범사례에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대해 이해하고 좋은 평가점수를 받기 위한 전략을 수립할 수 있다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현업이슈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단순한 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 개념설명에서 벗어나 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ESG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전략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공시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평가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투자 등과 이해관계자들의 입장에서 설명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교재정보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교안 다운로드</a:t>
                      </a:r>
                      <a:endParaRPr kumimoji="1" lang="en-US" altLang="ko-KR" sz="8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수료기준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진도율</a:t>
                      </a:r>
                      <a:r>
                        <a:rPr kumimoji="0" lang="ko-KR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80% </a:t>
                      </a:r>
                    </a:p>
                  </a:txBody>
                  <a:tcPr marL="36000" marR="36000" marT="7200" marB="72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 flipH="1">
            <a:off x="200471" y="543543"/>
            <a:ext cx="9453520" cy="6176414"/>
          </a:xfrm>
          <a:prstGeom prst="roundRect">
            <a:avLst>
              <a:gd name="adj" fmla="val 2082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포인트가 4개인 별 6"/>
          <p:cNvSpPr/>
          <p:nvPr/>
        </p:nvSpPr>
        <p:spPr>
          <a:xfrm flipV="1">
            <a:off x="4928004" y="1729893"/>
            <a:ext cx="276630" cy="19627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6355" y="106359"/>
            <a:ext cx="8958974" cy="874369"/>
          </a:xfrm>
          <a:prstGeom prst="rect">
            <a:avLst/>
          </a:prstGeom>
          <a:solidFill>
            <a:srgbClr val="727F23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39"/>
          <p:cNvSpPr txBox="1">
            <a:spLocks/>
          </p:cNvSpPr>
          <p:nvPr/>
        </p:nvSpPr>
        <p:spPr>
          <a:xfrm>
            <a:off x="589160" y="447971"/>
            <a:ext cx="7051376" cy="3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latinLnBrk="0"/>
            <a:r>
              <a:rPr lang="en-US" altLang="ko-KR" sz="1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[</a:t>
            </a:r>
            <a:r>
              <a:rPr lang="ko-KR" altLang="en-US" sz="1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경영전략</a:t>
            </a:r>
            <a:r>
              <a:rPr lang="en-US" altLang="ko-KR" sz="1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] </a:t>
            </a:r>
            <a:r>
              <a:rPr lang="ko-KR" altLang="en-US" sz="1800" b="1" spc="-6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전사원이</a:t>
            </a:r>
            <a:r>
              <a:rPr lang="ko-KR" altLang="en-US" sz="1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알아야 할 </a:t>
            </a:r>
            <a:r>
              <a:rPr lang="en-US" altLang="ko-KR" sz="1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ESG</a:t>
            </a:r>
            <a:r>
              <a:rPr lang="ko-KR" altLang="en-US" sz="1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경영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76355" y="5433031"/>
            <a:ext cx="4404637" cy="1142909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41031" y="1428889"/>
            <a:ext cx="4194297" cy="2072119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60512" y="1416679"/>
            <a:ext cx="4519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" altLang="ko-KR" sz="1000" b="1" dirty="0">
                <a:latin typeface="+mn-ea"/>
              </a:rPr>
              <a:t>ESG</a:t>
            </a:r>
            <a:r>
              <a:rPr lang="ko-KR" altLang="en-US" sz="1000" b="1" dirty="0">
                <a:latin typeface="+mn-ea"/>
              </a:rPr>
              <a:t>전략을 도입</a:t>
            </a:r>
            <a:r>
              <a:rPr lang="en-US" altLang="ko-KR" sz="1000" b="1" dirty="0">
                <a:latin typeface="+mn-ea"/>
              </a:rPr>
              <a:t>,</a:t>
            </a:r>
            <a:r>
              <a:rPr lang="ko-KR" altLang="en-US" sz="1000" b="1" dirty="0">
                <a:latin typeface="+mn-ea"/>
              </a:rPr>
              <a:t> 강화하려는 회사 임직원을 위해  </a:t>
            </a:r>
            <a:r>
              <a:rPr lang="en" altLang="ko-KR" sz="1000" b="1" dirty="0">
                <a:latin typeface="+mn-ea"/>
              </a:rPr>
              <a:t>ESG</a:t>
            </a:r>
            <a:r>
              <a:rPr lang="ko-KR" altLang="en-US" sz="1000" b="1" dirty="0">
                <a:latin typeface="+mn-ea"/>
              </a:rPr>
              <a:t>의 정의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평가방법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투자전략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경영사례</a:t>
            </a:r>
            <a:r>
              <a:rPr lang="ko-KR" altLang="en-US" sz="1000" b="1" dirty="0">
                <a:latin typeface="+mn-ea"/>
              </a:rPr>
              <a:t> 등을 학습하여 자사의 </a:t>
            </a:r>
            <a:r>
              <a:rPr lang="en" altLang="ko-KR" sz="1000" b="1" dirty="0">
                <a:latin typeface="+mn-ea"/>
              </a:rPr>
              <a:t>ESG</a:t>
            </a:r>
            <a:r>
              <a:rPr lang="ko-KR" altLang="en-US" sz="1000" b="1" dirty="0">
                <a:latin typeface="+mn-ea"/>
              </a:rPr>
              <a:t>전략을 이행하고 수행하기 위한 목적으로 과정을 학습함</a:t>
            </a: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76706"/>
              </p:ext>
            </p:extLst>
          </p:nvPr>
        </p:nvGraphicFramePr>
        <p:xfrm>
          <a:off x="5244663" y="3821246"/>
          <a:ext cx="4172833" cy="28567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340">
                <a:tc>
                  <a:txBody>
                    <a:bodyPr/>
                    <a:lstStyle/>
                    <a:p>
                      <a:pPr algn="ctr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525" marR="9525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확산배경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주주자본주의에서 이해관계자 자본주의로의 전환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확산배경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책임투자의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 국제기구의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협약준수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도입의 의미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지속가능경영보고서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40">
                <a:tc>
                  <a:txBody>
                    <a:bodyPr/>
                    <a:lstStyle/>
                    <a:p>
                      <a:pPr algn="ctr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투자현황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투자전략의 유형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투자상품의 종류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투자사례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340">
                <a:tc>
                  <a:txBody>
                    <a:bodyPr/>
                    <a:lstStyle/>
                    <a:p>
                      <a:pPr algn="ctr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정보공개원칙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해외평가모델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국내평가모델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평가점수의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의미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평가를 잘 받는다는 것의 의미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73">
                <a:tc>
                  <a:txBody>
                    <a:bodyPr/>
                    <a:lstStyle/>
                    <a:p>
                      <a:pPr algn="ctr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525" marR="9525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경영사례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환경부문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경영사례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사회적책임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지배구조개선부문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ESG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경영을 위한 모두의 노력</a:t>
                      </a:r>
                    </a:p>
                  </a:txBody>
                  <a:tcPr marL="36000" marR="36000" marT="7200" marB="72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52982" y="2677928"/>
            <a:ext cx="4308530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latinLnBrk="0">
              <a:lnSpc>
                <a:spcPct val="150000"/>
              </a:lnSpc>
              <a:spcAft>
                <a:spcPts val="300"/>
              </a:spcAft>
              <a:defRPr/>
            </a:pPr>
            <a:r>
              <a:rPr lang="ko-KR" altLang="en-US" sz="1000" b="1" spc="-60" dirty="0">
                <a:latin typeface="+mn-ea"/>
              </a:rPr>
              <a:t>■ 회계사가 직접 이야기하는 </a:t>
            </a:r>
            <a:r>
              <a:rPr lang="en-US" altLang="ko-KR" sz="1000" b="1" spc="-60" dirty="0">
                <a:latin typeface="+mn-ea"/>
              </a:rPr>
              <a:t>ESG</a:t>
            </a:r>
            <a:r>
              <a:rPr lang="ko-KR" altLang="en-US" sz="1000" b="1" spc="-60" dirty="0">
                <a:latin typeface="+mn-ea"/>
              </a:rPr>
              <a:t>의 투자와 평가방법에 초점</a:t>
            </a:r>
            <a:endParaRPr lang="en-US" altLang="ko-KR" sz="1000" b="1" spc="-60" dirty="0">
              <a:latin typeface="+mn-ea"/>
            </a:endParaRPr>
          </a:p>
          <a:p>
            <a:pPr marL="112713" indent="-112713" fontAlgn="base" latinLnBrk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900" spc="-60" dirty="0">
                <a:latin typeface="+mn-ea"/>
              </a:rPr>
              <a:t>ESG</a:t>
            </a:r>
            <a:r>
              <a:rPr lang="ko-KR" altLang="en-US" sz="900" spc="-60" dirty="0">
                <a:latin typeface="+mn-ea"/>
              </a:rPr>
              <a:t>의 개념과 사례만 설명하는 것이 아닌 국내</a:t>
            </a:r>
            <a:r>
              <a:rPr lang="en-US" altLang="ko-KR" sz="900" spc="-60" dirty="0">
                <a:latin typeface="+mn-ea"/>
              </a:rPr>
              <a:t>,</a:t>
            </a:r>
            <a:r>
              <a:rPr lang="ko-KR" altLang="en-US" sz="900" spc="-60" dirty="0">
                <a:latin typeface="+mn-ea"/>
              </a:rPr>
              <a:t> 해외의 다양한 평가방법을 설명하고 </a:t>
            </a:r>
            <a:r>
              <a:rPr lang="en-US" altLang="ko-KR" sz="900" spc="-60" dirty="0">
                <a:latin typeface="+mn-ea"/>
              </a:rPr>
              <a:t>ESG</a:t>
            </a:r>
            <a:r>
              <a:rPr lang="ko-KR" altLang="en-US" sz="900" spc="-60" dirty="0">
                <a:latin typeface="+mn-ea"/>
              </a:rPr>
              <a:t>평가가 좋은 경우 재무제표</a:t>
            </a:r>
            <a:r>
              <a:rPr lang="en-US" altLang="ko-KR" sz="900" spc="-60" dirty="0">
                <a:latin typeface="+mn-ea"/>
              </a:rPr>
              <a:t>,</a:t>
            </a:r>
            <a:r>
              <a:rPr lang="ko-KR" altLang="en-US" sz="900" spc="-60" dirty="0">
                <a:latin typeface="+mn-ea"/>
              </a:rPr>
              <a:t> 투자</a:t>
            </a:r>
            <a:r>
              <a:rPr lang="en-US" altLang="ko-KR" sz="900" spc="-60" dirty="0">
                <a:latin typeface="+mn-ea"/>
              </a:rPr>
              <a:t>,</a:t>
            </a:r>
            <a:r>
              <a:rPr lang="ko-KR" altLang="en-US" sz="900" spc="-60" dirty="0">
                <a:latin typeface="+mn-ea"/>
              </a:rPr>
              <a:t> 경영에 어떤 영향을 미치는지를 사례를 들어 설명하고 필요성을 인지시키는 강의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52981" y="1472698"/>
            <a:ext cx="4308531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latinLnBrk="0">
              <a:lnSpc>
                <a:spcPct val="150000"/>
              </a:lnSpc>
              <a:spcAft>
                <a:spcPts val="300"/>
              </a:spcAft>
              <a:defRPr/>
            </a:pPr>
            <a:r>
              <a:rPr lang="ko-KR" altLang="en-US" sz="1000" b="1" spc="-60" dirty="0">
                <a:latin typeface="+mn-ea"/>
              </a:rPr>
              <a:t>■ 강의를 수강하게 되면 자사의 </a:t>
            </a:r>
            <a:r>
              <a:rPr lang="en-US" altLang="ko-KR" sz="1000" b="1" spc="-60" dirty="0">
                <a:latin typeface="+mn-ea"/>
              </a:rPr>
              <a:t>ESG</a:t>
            </a:r>
            <a:r>
              <a:rPr lang="ko-KR" altLang="en-US" sz="1000" b="1" spc="-60" dirty="0">
                <a:latin typeface="+mn-ea"/>
              </a:rPr>
              <a:t> 도입에 의미를 정확하게 </a:t>
            </a:r>
            <a:r>
              <a:rPr lang="ko-KR" altLang="en-US" sz="1000" b="1" spc="-60" dirty="0" err="1">
                <a:latin typeface="+mn-ea"/>
              </a:rPr>
              <a:t>파악가능</a:t>
            </a:r>
            <a:endParaRPr lang="en-US" altLang="ko-KR" sz="1050" b="1" spc="-60" dirty="0">
              <a:solidFill>
                <a:srgbClr val="C00000"/>
              </a:solidFill>
              <a:latin typeface="+mn-ea"/>
            </a:endParaRPr>
          </a:p>
          <a:p>
            <a:pPr marL="112713" indent="-112713" fontAlgn="base" latinLnBrk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900" spc="-60" dirty="0">
                <a:latin typeface="+mn-ea"/>
              </a:rPr>
              <a:t>ESG</a:t>
            </a:r>
            <a:r>
              <a:rPr lang="ko-KR" altLang="en-US" sz="900" spc="-60" dirty="0" err="1">
                <a:latin typeface="+mn-ea"/>
              </a:rPr>
              <a:t>를</a:t>
            </a:r>
            <a:r>
              <a:rPr lang="ko-KR" altLang="en-US" sz="900" spc="-60" dirty="0">
                <a:latin typeface="+mn-ea"/>
              </a:rPr>
              <a:t> 왜 회사에서 도입하는지에 대해 이해관계자들의 입장에서 친절하게 설명</a:t>
            </a:r>
            <a:br>
              <a:rPr lang="en-US" altLang="ko-KR" sz="900" spc="-60" dirty="0">
                <a:latin typeface="+mn-ea"/>
              </a:rPr>
            </a:br>
            <a:endParaRPr lang="en-US" altLang="ko-KR" sz="900" spc="-60" dirty="0">
              <a:latin typeface="+mn-ea"/>
            </a:endParaRPr>
          </a:p>
          <a:p>
            <a:pPr marL="112713" indent="-112713" fontAlgn="base" latinLnBrk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900" spc="-60" dirty="0">
                <a:latin typeface="+mn-ea"/>
              </a:rPr>
              <a:t>단순한 윤리경영의 틀이 아닌 투자 관점에서 다양한 </a:t>
            </a:r>
            <a:r>
              <a:rPr lang="en-US" altLang="ko-KR" sz="900" spc="-60" dirty="0">
                <a:latin typeface="+mn-ea"/>
              </a:rPr>
              <a:t>ESG</a:t>
            </a:r>
            <a:r>
              <a:rPr lang="ko-KR" altLang="en-US" sz="900" spc="-60" dirty="0">
                <a:latin typeface="+mn-ea"/>
              </a:rPr>
              <a:t>투자방법과 사례를 설명하</a:t>
            </a:r>
            <a:endParaRPr lang="en-US" altLang="ko-KR" sz="900" spc="-60" dirty="0">
              <a:latin typeface="+mn-ea"/>
            </a:endParaRPr>
          </a:p>
          <a:p>
            <a:pPr fontAlgn="base" latinLnBrk="0">
              <a:spcAft>
                <a:spcPts val="300"/>
              </a:spcAft>
              <a:defRPr/>
            </a:pPr>
            <a:r>
              <a:rPr lang="ko-KR" altLang="en-US" sz="900" spc="-60" dirty="0">
                <a:latin typeface="+mn-ea"/>
              </a:rPr>
              <a:t>    고 투자의 기준이 되는 </a:t>
            </a:r>
            <a:r>
              <a:rPr lang="en-US" altLang="ko-KR" sz="900" spc="-60" dirty="0">
                <a:latin typeface="+mn-ea"/>
              </a:rPr>
              <a:t>ESG</a:t>
            </a:r>
            <a:r>
              <a:rPr lang="ko-KR" altLang="en-US" sz="900" spc="-60" dirty="0">
                <a:latin typeface="+mn-ea"/>
              </a:rPr>
              <a:t>평가에 대해서 항목별로 파악 가능</a:t>
            </a:r>
            <a:endParaRPr lang="en-US" altLang="ko-KR" sz="900" spc="-60" dirty="0">
              <a:latin typeface="+mn-ea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88505" y="1120840"/>
            <a:ext cx="4403126" cy="291936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  <a:lumMod val="0"/>
                  <a:lumOff val="100000"/>
                </a:schemeClr>
              </a:gs>
              <a:gs pos="17000">
                <a:schemeClr val="accent6">
                  <a:lumMod val="60000"/>
                  <a:lumOff val="40000"/>
                </a:schemeClr>
              </a:gs>
              <a:gs pos="34000">
                <a:schemeClr val="accent6">
                  <a:lumMod val="75000"/>
                </a:schemeClr>
              </a:gs>
              <a:gs pos="67000">
                <a:schemeClr val="accent6">
                  <a:lumMod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지속가능경영을 위한 </a:t>
            </a:r>
            <a:r>
              <a:rPr kumimoji="1" lang="en-US" altLang="ko-K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ESG</a:t>
            </a: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의 </a:t>
            </a:r>
            <a:r>
              <a:rPr kumimoji="1" lang="en-US" altLang="ko-K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A~Z</a:t>
            </a: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까지</a:t>
            </a:r>
            <a:r>
              <a:rPr kumimoji="1" lang="en-US" altLang="ko-K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!</a:t>
            </a:r>
            <a:r>
              <a:rPr kumimoji="1" lang="ko-KR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1250306" y="5455922"/>
            <a:ext cx="21185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ko-KR" altLang="en-US" sz="700" b="1" spc="-60" dirty="0">
                <a:latin typeface="+mn-ea"/>
              </a:rPr>
              <a:t>학력</a:t>
            </a:r>
            <a:endParaRPr lang="en-US" altLang="ko-KR" sz="700" b="1" spc="-60" dirty="0">
              <a:latin typeface="+mn-ea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서울대학교 인문대학 언어학과 학사</a:t>
            </a:r>
            <a:endParaRPr lang="en-US" altLang="ko-KR" sz="700" spc="-6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서울대학교 경영대학원 재무관리 석사</a:t>
            </a:r>
            <a:endParaRPr lang="en-US" altLang="ko-KR" sz="700" spc="-6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latinLnBrk="0">
              <a:defRPr/>
            </a:pPr>
            <a:r>
              <a:rPr lang="ko-KR" altLang="en-US" sz="700" b="1" spc="-60" dirty="0">
                <a:latin typeface="+mn-ea"/>
              </a:rPr>
              <a:t>경력</a:t>
            </a:r>
            <a:endParaRPr lang="en-US" altLang="ko-KR" sz="700" b="1" spc="-60" dirty="0">
              <a:latin typeface="+mn-ea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ko-KR" altLang="en-US" sz="700" dirty="0">
                <a:latin typeface="Mangal" panose="02040503050203030202" pitchFamily="18" charset="0"/>
                <a:cs typeface="Mangal" panose="02040503050203030202" pitchFamily="18" charset="0"/>
              </a:rPr>
              <a:t>공인회계사</a:t>
            </a:r>
            <a:endParaRPr lang="en" altLang="ko-Kore-KR" sz="700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en" altLang="ko-Kore-KR" sz="700" dirty="0">
                <a:latin typeface="Mangal" panose="02040503050203030202" pitchFamily="18" charset="0"/>
                <a:cs typeface="Mangal" panose="02040503050203030202" pitchFamily="18" charset="0"/>
              </a:rPr>
              <a:t>Deloitte</a:t>
            </a:r>
            <a:r>
              <a:rPr lang="ko-KR" altLang="en-US" sz="700" dirty="0">
                <a:latin typeface="Mangal" panose="02040503050203030202" pitchFamily="18" charset="0"/>
                <a:cs typeface="Mangal" panose="02040503050203030202" pitchFamily="18" charset="0"/>
              </a:rPr>
              <a:t>안진회계법인 상무이사 </a:t>
            </a:r>
            <a:r>
              <a:rPr lang="en-US" altLang="ko-KR" sz="700" dirty="0">
                <a:latin typeface="Mangal" panose="02040503050203030202" pitchFamily="18" charset="0"/>
                <a:cs typeface="Mangal" panose="02040503050203030202" pitchFamily="18" charset="0"/>
              </a:rPr>
              <a:t>(1997~2017)</a:t>
            </a:r>
            <a:endParaRPr lang="en-US" altLang="ko-KR" sz="700" spc="-60" dirty="0">
              <a:solidFill>
                <a:schemeClr val="tx1">
                  <a:lumMod val="75000"/>
                  <a:lumOff val="25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현</a:t>
            </a:r>
            <a:r>
              <a:rPr lang="en-US" altLang="ko-KR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)</a:t>
            </a: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삼도회계법인 회계사</a:t>
            </a:r>
            <a:endParaRPr lang="en-US" altLang="ko-KR" sz="700" spc="-60" dirty="0">
              <a:solidFill>
                <a:schemeClr val="tx1">
                  <a:lumMod val="75000"/>
                  <a:lumOff val="25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현</a:t>
            </a:r>
            <a:r>
              <a:rPr lang="en-US" altLang="ko-KR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)</a:t>
            </a: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공인회계사 교육위원</a:t>
            </a:r>
            <a:endParaRPr lang="en-US" altLang="ko-KR" sz="700" spc="-60" dirty="0">
              <a:solidFill>
                <a:schemeClr val="tx1">
                  <a:lumMod val="75000"/>
                  <a:lumOff val="25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139700" indent="-104775" latinLnBrk="0">
              <a:buSzPct val="80000"/>
              <a:buFont typeface="Arial" pitchFamily="34" charset="0"/>
              <a:buChar char="•"/>
            </a:pP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현</a:t>
            </a:r>
            <a:r>
              <a:rPr lang="en-US" altLang="ko-KR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)</a:t>
            </a:r>
            <a:r>
              <a:rPr lang="ko-KR" altLang="en-US" sz="7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한림대학교 미국변호사과정 강의</a:t>
            </a:r>
            <a:endParaRPr lang="en-US" altLang="ko-KR" sz="700" spc="-60" dirty="0">
              <a:solidFill>
                <a:schemeClr val="tx1">
                  <a:lumMod val="75000"/>
                  <a:lumOff val="25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77" name="Rectangle 377"/>
          <p:cNvSpPr>
            <a:spLocks noChangeArrowheads="1"/>
          </p:cNvSpPr>
          <p:nvPr/>
        </p:nvSpPr>
        <p:spPr bwMode="auto">
          <a:xfrm>
            <a:off x="561699" y="6319783"/>
            <a:ext cx="689966" cy="189465"/>
          </a:xfrm>
          <a:prstGeom prst="bracketPair">
            <a:avLst>
              <a:gd name="adj" fmla="val 0"/>
            </a:avLst>
          </a:prstGeom>
          <a:solidFill>
            <a:srgbClr val="002060">
              <a:alpha val="81000"/>
            </a:srgbClr>
          </a:solidFill>
          <a:ln w="63500" cap="flat" cmpd="thickThin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 defTabSz="1330325" eaLnBrk="0" hangingPunct="0">
              <a:buSzPct val="140000"/>
            </a:pPr>
            <a:r>
              <a:rPr lang="ko-KR" altLang="en-US" sz="1000" b="1" kern="0" spc="-60" dirty="0" err="1">
                <a:solidFill>
                  <a:schemeClr val="bg1"/>
                </a:solidFill>
                <a:latin typeface="+mn-ea"/>
              </a:rPr>
              <a:t>신하준</a:t>
            </a:r>
            <a:endParaRPr lang="en-US" altLang="ko-KR" sz="1000" b="1" kern="0" spc="-6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그림 2" descr="텍스트, 사람, 의류, 정장이(가) 표시된 사진&#10;&#10;자동 생성된 설명">
            <a:extLst>
              <a:ext uri="{FF2B5EF4-FFF2-40B4-BE49-F238E27FC236}">
                <a16:creationId xmlns:a16="http://schemas.microsoft.com/office/drawing/2014/main" id="{630AAFD0-E0F0-324B-A988-588F7653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9" y="5433031"/>
            <a:ext cx="721167" cy="881426"/>
          </a:xfrm>
          <a:prstGeom prst="rect">
            <a:avLst/>
          </a:prstGeom>
        </p:spPr>
      </p:pic>
      <p:pic>
        <p:nvPicPr>
          <p:cNvPr id="5" name="그림 4" descr="텍스트, 사람, 전자기기, 남자이(가) 표시된 사진&#10;&#10;자동 생성된 설명">
            <a:extLst>
              <a:ext uri="{FF2B5EF4-FFF2-40B4-BE49-F238E27FC236}">
                <a16:creationId xmlns:a16="http://schemas.microsoft.com/office/drawing/2014/main" id="{80B22D1A-B50E-7841-9C63-2CA00D92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" y="1947401"/>
            <a:ext cx="1395170" cy="676916"/>
          </a:xfrm>
          <a:prstGeom prst="rect">
            <a:avLst/>
          </a:prstGeom>
        </p:spPr>
      </p:pic>
      <p:pic>
        <p:nvPicPr>
          <p:cNvPr id="11" name="그림 10" descr="텍스트, 모니터, 사람, 실내이(가) 표시된 사진&#10;&#10;자동 생성된 설명">
            <a:extLst>
              <a:ext uri="{FF2B5EF4-FFF2-40B4-BE49-F238E27FC236}">
                <a16:creationId xmlns:a16="http://schemas.microsoft.com/office/drawing/2014/main" id="{CC152850-647D-674E-8F6E-79AF96CCE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6" y="1934782"/>
            <a:ext cx="1424611" cy="70215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6453328-58DF-9C4E-8D30-ADC36656C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62" y="1934782"/>
            <a:ext cx="1340064" cy="6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97652"/>
      </p:ext>
    </p:extLst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356</Words>
  <Application>Microsoft Macintosh PowerPoint</Application>
  <PresentationFormat>A4 용지(210x297mm)</PresentationFormat>
  <Paragraphs>74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Mangal</vt:lpstr>
      <vt:lpstr>Wingdings</vt:lpstr>
      <vt:lpstr>Arial</vt:lpstr>
      <vt:lpstr>맑은 고딕</vt:lpstr>
      <vt:lpstr>4_디자인 사용자 지정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sswon</dc:creator>
  <cp:lastModifiedBy>허 권민</cp:lastModifiedBy>
  <cp:revision>367</cp:revision>
  <cp:lastPrinted>2018-04-13T05:17:09Z</cp:lastPrinted>
  <dcterms:created xsi:type="dcterms:W3CDTF">2012-02-16T00:18:34Z</dcterms:created>
  <dcterms:modified xsi:type="dcterms:W3CDTF">2021-08-23T05:29:53Z</dcterms:modified>
</cp:coreProperties>
</file>